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95" r:id="rId1"/>
  </p:sldMasterIdLst>
  <p:sldIdLst>
    <p:sldId id="256" r:id="rId2"/>
    <p:sldId id="275" r:id="rId3"/>
    <p:sldId id="257" r:id="rId4"/>
    <p:sldId id="258" r:id="rId5"/>
    <p:sldId id="260" r:id="rId6"/>
    <p:sldId id="259" r:id="rId7"/>
    <p:sldId id="261" r:id="rId8"/>
    <p:sldId id="262" r:id="rId9"/>
    <p:sldId id="263" r:id="rId10"/>
    <p:sldId id="264" r:id="rId11"/>
    <p:sldId id="266" r:id="rId12"/>
    <p:sldId id="267" r:id="rId13"/>
    <p:sldId id="268" r:id="rId14"/>
    <p:sldId id="271" r:id="rId15"/>
    <p:sldId id="272" r:id="rId16"/>
    <p:sldId id="274" r:id="rId17"/>
    <p:sldId id="27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 varScale="1">
        <p:scale>
          <a:sx n="73" d="100"/>
          <a:sy n="73" d="100"/>
        </p:scale>
        <p:origin x="58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697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446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5178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5074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35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2241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734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51820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0823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371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5480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080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4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0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252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95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6/16/2020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117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  <p:sldLayoutId id="2147483808" r:id="rId13"/>
    <p:sldLayoutId id="2147483809" r:id="rId14"/>
    <p:sldLayoutId id="2147483810" r:id="rId15"/>
    <p:sldLayoutId id="2147483811" r:id="rId16"/>
    <p:sldLayoutId id="214748381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52027" y="1359535"/>
            <a:ext cx="11231033" cy="1470025"/>
          </a:xfrm>
        </p:spPr>
        <p:txBody>
          <a:bodyPr/>
          <a:lstStyle/>
          <a:p>
            <a:r>
              <a:rPr lang="en-US" sz="6000" b="1" dirty="0">
                <a:latin typeface="Calibri" panose="020F0502020204030204" charset="0"/>
                <a:cs typeface="Calibri" panose="020F0502020204030204" charset="0"/>
              </a:rPr>
              <a:t>WiTrack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2829560"/>
            <a:ext cx="8534400" cy="1198563"/>
          </a:xfrm>
        </p:spPr>
        <p:txBody>
          <a:bodyPr/>
          <a:lstStyle/>
          <a:p>
            <a:r>
              <a:rPr lang="en-US" b="1">
                <a:latin typeface="Calibri" panose="020F0502020204030204" charset="0"/>
                <a:cs typeface="Calibri" panose="020F0502020204030204" charset="0"/>
              </a:rPr>
              <a:t>Localization and Tracking Using RF Waves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5" cy="715010"/>
          </a:xfrm>
        </p:spPr>
        <p:txBody>
          <a:bodyPr/>
          <a:lstStyle/>
          <a:p>
            <a:r>
              <a:rPr lang="en-US"/>
              <a:t>Cross Correlation</a:t>
            </a:r>
          </a:p>
        </p:txBody>
      </p:sp>
      <p:pic>
        <p:nvPicPr>
          <p:cNvPr id="4" name="Content Placeholder 3" descr="Cm_vs_lm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8055" y="1417955"/>
            <a:ext cx="6824345" cy="452628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80720" y="1324610"/>
            <a:ext cx="3662680" cy="3784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By displaying cross correlation as function of distance, we get breakpoints at location of the targets.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As displayed here, two targets are present at 23.6 and 25.4 meters away from transmitter.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Matlab Simulation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using time parameters described in block diagram, we verified simulations for:</a:t>
            </a:r>
          </a:p>
          <a:p>
            <a:r>
              <a:rPr lang="en-US"/>
              <a:t>SST(Single Statationary Target)</a:t>
            </a:r>
          </a:p>
          <a:p>
            <a:r>
              <a:rPr lang="en-US"/>
              <a:t>MST(Multiple Stationary Target)</a:t>
            </a:r>
          </a:p>
          <a:p>
            <a:r>
              <a:rPr lang="en-US"/>
              <a:t>SMT(Single Moving Target)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824865"/>
          </a:xfrm>
        </p:spPr>
        <p:txBody>
          <a:bodyPr/>
          <a:lstStyle/>
          <a:p>
            <a:r>
              <a:rPr lang="en-US" dirty="0" smtClean="0"/>
              <a:t>SST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06725" y="1327785"/>
            <a:ext cx="3543300" cy="2095500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838950" y="1327785"/>
            <a:ext cx="4181475" cy="22758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950" y="3931285"/>
            <a:ext cx="4180840" cy="2307590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717550" y="1434465"/>
            <a:ext cx="2153285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we assume single stationary target at distance = 16.4 m</a:t>
            </a:r>
          </a:p>
          <a:p>
            <a:pPr indent="0">
              <a:buFont typeface="Arial" panose="020B0604020202020204" pitchFamily="34" charset="0"/>
              <a:buNone/>
            </a:pP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And correspondingly get a breakpoint 16.4 meters when cross correlation is displayed as function of range.</a:t>
            </a:r>
          </a:p>
          <a:p>
            <a:pPr indent="0">
              <a:buFont typeface="Arial" panose="020B0604020202020204" pitchFamily="34" charset="0"/>
              <a:buNone/>
            </a:pPr>
            <a:endParaRPr lang="en-US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A spike is obtained at 16.4 m in derivative of corss correlation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469" y="0"/>
            <a:ext cx="9642473" cy="2107406"/>
          </a:xfrm>
        </p:spPr>
        <p:txBody>
          <a:bodyPr/>
          <a:lstStyle/>
          <a:p>
            <a:r>
              <a:rPr lang="en-US"/>
              <a:t>MST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845435" y="1417955"/>
            <a:ext cx="3228975" cy="1924050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43955" y="1417955"/>
            <a:ext cx="5338445" cy="4526280"/>
          </a:xfrm>
          <a:prstGeom prst="rect">
            <a:avLst/>
          </a:prstGeom>
        </p:spPr>
      </p:pic>
      <p:sp>
        <p:nvSpPr>
          <p:cNvPr id="9" name="Text Box 8"/>
          <p:cNvSpPr txBox="1"/>
          <p:nvPr/>
        </p:nvSpPr>
        <p:spPr>
          <a:xfrm>
            <a:off x="534670" y="1434465"/>
            <a:ext cx="2153920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Assuming 3 stationary targets at distances: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Target1=20m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Target2=40m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Target3=60m</a:t>
            </a:r>
          </a:p>
          <a:p>
            <a:pPr indent="0">
              <a:buFont typeface="Arial" panose="020B0604020202020204" pitchFamily="34" charset="0"/>
              <a:buNone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We get 3 breakpoints at required distances and 3 spikes in derivative for these targets.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SMT (Single Moving Target)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1800"/>
              <a:t>As target moves, due phase accumulation there is oscillations in cross correlation instead of a smooth graph.</a:t>
            </a:r>
          </a:p>
          <a:p>
            <a:r>
              <a:rPr lang="en-US" sz="1800"/>
              <a:t>After doing envelope detection, it gets clear that moving targets have lesser slope than stationary target at same distances.</a:t>
            </a:r>
          </a:p>
          <a:p>
            <a:r>
              <a:rPr lang="en-US" sz="1800"/>
              <a:t>Displayed oscillations is the cross corrrelation of an accelerated target moving away and by outilining envelope, it  is made visible that slope of moving targets is less than stationary one.</a:t>
            </a:r>
          </a:p>
          <a:p>
            <a:r>
              <a:rPr lang="en-US" sz="1800"/>
              <a:t>Where distance is 16 meters of stationary and moving target.</a:t>
            </a:r>
          </a:p>
          <a:p>
            <a:r>
              <a:rPr lang="en-US" sz="1800"/>
              <a:t>By increasing acceleration further, the slope decrease further more.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21363" y="2200316"/>
            <a:ext cx="4995862" cy="35321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Range  Resolution of Partially Coherent Radars is independant of Bandwidth.</a:t>
            </a:r>
          </a:p>
          <a:p>
            <a:r>
              <a:rPr lang="en-US"/>
              <a:t>Range Resolution of this radars increases by increasing M and N. Which in turn needs more computinng power.</a:t>
            </a:r>
          </a:p>
          <a:p>
            <a:r>
              <a:rPr lang="en-US"/>
              <a:t>It has no restriction on range.</a:t>
            </a:r>
          </a:p>
          <a:p>
            <a:r>
              <a:rPr lang="en-US"/>
              <a:t>Can even exploit dopper effect of moving targets.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Limitations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Requires High computing power for better range  accuracy and range resolution.</a:t>
            </a:r>
          </a:p>
          <a:p>
            <a:r>
              <a:rPr lang="en-US"/>
              <a:t>Large Sweep time</a:t>
            </a:r>
          </a:p>
          <a:p>
            <a:r>
              <a:rPr lang="en-US"/>
              <a:t>Demands high-precision and fast switching phase jumps.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Reed-blog-post-image"/>
          <p:cNvPicPr>
            <a:picLocks noGrp="1" noChangeAspect="1"/>
          </p:cNvPicPr>
          <p:nvPr>
            <p:ph idx="1"/>
          </p:nvPr>
        </p:nvPicPr>
        <p:blipFill>
          <a:blip r:embed="rId2"/>
          <a:srcRect b="13376"/>
          <a:stretch>
            <a:fillRect/>
          </a:stretch>
        </p:blipFill>
        <p:spPr>
          <a:xfrm>
            <a:off x="0" y="-2762249"/>
            <a:ext cx="12191365" cy="107746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4178" y="1110102"/>
            <a:ext cx="10131425" cy="3649133"/>
          </a:xfrm>
        </p:spPr>
        <p:txBody>
          <a:bodyPr/>
          <a:lstStyle/>
          <a:p>
            <a:r>
              <a:rPr lang="en-US" dirty="0" smtClean="0"/>
              <a:t>FYP report reviewed by the Advisor    (Yes)</a:t>
            </a:r>
          </a:p>
          <a:p>
            <a:r>
              <a:rPr lang="en-US" dirty="0" smtClean="0"/>
              <a:t>FYP report uploaded on PMS               (Yes)</a:t>
            </a:r>
          </a:p>
          <a:p>
            <a:r>
              <a:rPr lang="en-US" dirty="0" smtClean="0"/>
              <a:t>FYP demo reviewed by advisor            (No)</a:t>
            </a:r>
          </a:p>
          <a:p>
            <a:r>
              <a:rPr lang="en-US" dirty="0" smtClean="0"/>
              <a:t>FYP demo uploaded on PMS                (Yes)</a:t>
            </a:r>
          </a:p>
          <a:p>
            <a:r>
              <a:rPr lang="en-US" dirty="0" smtClean="0"/>
              <a:t>Course feedback of all courses submitted on </a:t>
            </a:r>
            <a:r>
              <a:rPr lang="en-US" dirty="0" err="1" smtClean="0"/>
              <a:t>cms</a:t>
            </a:r>
            <a:r>
              <a:rPr lang="en-US" dirty="0" smtClean="0"/>
              <a:t> (Yes)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677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b="1"/>
              <a:t>Group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1407160"/>
          </a:xfrm>
        </p:spPr>
        <p:txBody>
          <a:bodyPr/>
          <a:lstStyle/>
          <a:p>
            <a:r>
              <a:rPr lang="en-US"/>
              <a:t>Saad Ur Rehman (BEE8D)</a:t>
            </a:r>
          </a:p>
          <a:p>
            <a:r>
              <a:rPr lang="en-US"/>
              <a:t>Muhammad Gul </a:t>
            </a:r>
            <a:r>
              <a:rPr lang="en-US">
                <a:sym typeface="+mn-ea"/>
              </a:rPr>
              <a:t>(BEE8B)</a:t>
            </a:r>
          </a:p>
          <a:p>
            <a:r>
              <a:rPr lang="en-US">
                <a:sym typeface="+mn-ea"/>
              </a:rPr>
              <a:t>Abdur Rehman (BEE8B) </a:t>
            </a:r>
            <a:endParaRPr lang="en-US"/>
          </a:p>
        </p:txBody>
      </p:sp>
      <p:sp>
        <p:nvSpPr>
          <p:cNvPr id="4" name="Title 1"/>
          <p:cNvSpPr>
            <a:spLocks noGrp="1"/>
          </p:cNvSpPr>
          <p:nvPr/>
        </p:nvSpPr>
        <p:spPr>
          <a:xfrm>
            <a:off x="609600" y="3007043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r>
              <a:rPr lang="en-US" sz="6000" b="1"/>
              <a:t>Advisor</a:t>
            </a:r>
          </a:p>
        </p:txBody>
      </p:sp>
      <p:sp>
        <p:nvSpPr>
          <p:cNvPr id="5" name="Content Placeholder 2"/>
          <p:cNvSpPr>
            <a:spLocks noGrp="1"/>
          </p:cNvSpPr>
          <p:nvPr/>
        </p:nvSpPr>
        <p:spPr>
          <a:xfrm>
            <a:off x="609600" y="4150360"/>
            <a:ext cx="10972800" cy="140716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Dr. Fahd Ahmad Khan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High Range Resolution requires Larger Bandwidth</a:t>
            </a:r>
          </a:p>
          <a:p>
            <a:pPr marL="0" indent="0">
              <a:buNone/>
            </a:pPr>
            <a:r>
              <a:rPr lang="en-US"/>
              <a:t>	(FMCW Radar, Pulsed Radar, Noise Radar)</a:t>
            </a:r>
          </a:p>
          <a:p>
            <a:r>
              <a:rPr lang="en-US"/>
              <a:t>Expensive Hardware</a:t>
            </a:r>
          </a:p>
          <a:p>
            <a:r>
              <a:rPr lang="en-US"/>
              <a:t>Requires Large Bandwidth for short range detection</a:t>
            </a:r>
          </a:p>
          <a:p>
            <a:r>
              <a:rPr lang="en-US"/>
              <a:t>Can/Cannot exploit Doppler effect</a:t>
            </a:r>
          </a:p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 system in which Range Resolution is independant of Bandwidth</a:t>
            </a:r>
          </a:p>
          <a:p>
            <a:r>
              <a:rPr lang="en-US"/>
              <a:t>Digital Based </a:t>
            </a:r>
          </a:p>
          <a:p>
            <a:r>
              <a:rPr lang="en-US"/>
              <a:t>Least Hardwaare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Range Resolution is independant of Bandwidth</a:t>
            </a:r>
          </a:p>
          <a:p>
            <a:r>
              <a:rPr lang="en-US"/>
              <a:t>Range Resolution and accuracy rather depends on computational complexity</a:t>
            </a:r>
          </a:p>
          <a:p>
            <a:r>
              <a:rPr lang="en-US"/>
              <a:t>Does require Large bandwidth  for short-range detection</a:t>
            </a:r>
          </a:p>
          <a:p>
            <a:r>
              <a:rPr lang="en-US"/>
              <a:t>Can be used to extract Doppel effect of moving objects</a:t>
            </a:r>
          </a:p>
          <a:p>
            <a:r>
              <a:rPr lang="en-US"/>
              <a:t>Can be used even in sub 1Ghz implementations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Schematic </a:t>
            </a:r>
            <a:r>
              <a:rPr lang="en-US" b="1" dirty="0" err="1" smtClean="0"/>
              <a:t>repResentation</a:t>
            </a:r>
            <a:r>
              <a:rPr lang="en-US" b="1" dirty="0" smtClean="0"/>
              <a:t> </a:t>
            </a:r>
            <a:r>
              <a:rPr lang="en-US" b="1" dirty="0"/>
              <a:t>of the proposed system</a:t>
            </a:r>
          </a:p>
        </p:txBody>
      </p:sp>
      <p:pic>
        <p:nvPicPr>
          <p:cNvPr id="4" name="Content Placeholder 3" descr="PHR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45897" y="2119260"/>
            <a:ext cx="2771329" cy="3649662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85801" y="1970087"/>
            <a:ext cx="584009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 transmission signal of increasing coherence lengths is sent out, where each coherence length is composed of a specific number of phase jumps.</a:t>
            </a:r>
          </a:p>
          <a:p>
            <a:pPr indent="0">
              <a:buFont typeface="Arial" panose="020B0604020202020204" pitchFamily="34" charset="0"/>
              <a:buNone/>
            </a:pPr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The received signal is mixed with still transmitting signal to obtain cross correlation of each coherence length.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Tx (Transmission Signal)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2650" y="2065867"/>
            <a:ext cx="6889750" cy="2921635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790575" y="2065867"/>
            <a:ext cx="390207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For,</a:t>
            </a:r>
          </a:p>
          <a:p>
            <a:r>
              <a:rPr lang="en-US"/>
              <a:t>Coherence lengths, M = 300</a:t>
            </a:r>
          </a:p>
          <a:p>
            <a:r>
              <a:rPr lang="en-US"/>
              <a:t>Phase jumps, N = 16</a:t>
            </a:r>
          </a:p>
          <a:p>
            <a:r>
              <a:rPr lang="en-US"/>
              <a:t>Carrier Frequency, Fc = 6GHz</a:t>
            </a:r>
          </a:p>
          <a:p>
            <a:endParaRPr lang="en-US"/>
          </a:p>
          <a:p>
            <a:r>
              <a:rPr lang="en-US"/>
              <a:t>The transmission signal is displayed here, </a:t>
            </a:r>
          </a:p>
          <a:p>
            <a:r>
              <a:rPr lang="en-US"/>
              <a:t>where C</a:t>
            </a:r>
            <a:r>
              <a:rPr lang="en-US" baseline="-25000"/>
              <a:t>1</a:t>
            </a:r>
            <a:r>
              <a:rPr lang="en-US"/>
              <a:t> , C</a:t>
            </a:r>
            <a:r>
              <a:rPr lang="en-US" baseline="-25000"/>
              <a:t>2  </a:t>
            </a:r>
            <a:r>
              <a:rPr lang="en-US"/>
              <a:t>....... C</a:t>
            </a:r>
            <a:r>
              <a:rPr lang="en-US" baseline="-25000"/>
              <a:t>M </a:t>
            </a:r>
            <a:r>
              <a:rPr lang="en-US"/>
              <a:t> are the cross correlation coefficients of mixing the transmiited and received signals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0"/>
            <a:ext cx="10131425" cy="1456267"/>
          </a:xfrm>
        </p:spPr>
        <p:txBody>
          <a:bodyPr/>
          <a:lstStyle/>
          <a:p>
            <a:r>
              <a:rPr lang="en-US"/>
              <a:t>Block Diagram</a:t>
            </a:r>
          </a:p>
        </p:txBody>
      </p:sp>
      <p:pic>
        <p:nvPicPr>
          <p:cNvPr id="4" name="Content Placeholder 3" descr="Blocks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1365" y="1417955"/>
            <a:ext cx="7119620" cy="4414520"/>
          </a:xfrm>
          <a:prstGeom prst="rect">
            <a:avLst/>
          </a:prstGeom>
        </p:spPr>
      </p:pic>
      <p:sp>
        <p:nvSpPr>
          <p:cNvPr id="5" name="Text Box 4"/>
          <p:cNvSpPr txBox="1"/>
          <p:nvPr/>
        </p:nvSpPr>
        <p:spPr>
          <a:xfrm>
            <a:off x="685801" y="2065867"/>
            <a:ext cx="340677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N = phase jumps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 = coherence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Calibri" panose="020F0502020204030204" charset="0"/>
                <a:cs typeface="Calibri" panose="020F0502020204030204" charset="0"/>
              </a:rPr>
              <a:t>ω</a:t>
            </a:r>
            <a:r>
              <a:rPr lang="en-US"/>
              <a:t> = frequency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θ = phase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s(t) = Tx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  <a:sym typeface="+mn-ea"/>
              </a:rPr>
              <a:t>Ƭ</a:t>
            </a:r>
            <a:r>
              <a:rPr lang="en-US" baseline="-25000"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= each coherence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Ƭ = 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A = attenuation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n(t) = random noise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charset="0"/>
              </a:rPr>
              <a:t> = mixer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charset="0"/>
              </a:rPr>
              <a:t>Cm = cross correlation co-eff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586</Words>
  <Application>Microsoft Office PowerPoint</Application>
  <PresentationFormat>Widescreen</PresentationFormat>
  <Paragraphs>90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Celestial</vt:lpstr>
      <vt:lpstr>WiTrack</vt:lpstr>
      <vt:lpstr>PowerPoint Presentation</vt:lpstr>
      <vt:lpstr>Group Members</vt:lpstr>
      <vt:lpstr>Problem Statement</vt:lpstr>
      <vt:lpstr>Objective</vt:lpstr>
      <vt:lpstr>Our Solution</vt:lpstr>
      <vt:lpstr>Schematic repResentation of the proposed system</vt:lpstr>
      <vt:lpstr>Tx (Transmission Signal)</vt:lpstr>
      <vt:lpstr>Block Diagram</vt:lpstr>
      <vt:lpstr>Cross Correlation</vt:lpstr>
      <vt:lpstr>Matlab Simulation</vt:lpstr>
      <vt:lpstr>SST</vt:lpstr>
      <vt:lpstr>MST</vt:lpstr>
      <vt:lpstr>SMT (Single Moving Target)</vt:lpstr>
      <vt:lpstr>Conclusion</vt:lpstr>
      <vt:lpstr>Limitations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WiTrack</dc:title>
  <dc:creator>hp</dc:creator>
  <cp:lastModifiedBy>maham rehman</cp:lastModifiedBy>
  <cp:revision>10</cp:revision>
  <dcterms:created xsi:type="dcterms:W3CDTF">2020-06-15T20:33:00Z</dcterms:created>
  <dcterms:modified xsi:type="dcterms:W3CDTF">2020-06-16T18:10:28Z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1033-11.2.0.9396</vt:lpwstr>
  </property>
</Properties>
</file>

<file path=docProps/thumbnail.jpeg>
</file>